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</p:sldIdLst>
  <p:sldSz cy="5143500" cx="9144000"/>
  <p:notesSz cx="6858000" cy="9144000"/>
  <p:embeddedFontLst>
    <p:embeddedFont>
      <p:font typeface="Raleway"/>
      <p:regular r:id="rId65"/>
      <p:bold r:id="rId66"/>
      <p:italic r:id="rId67"/>
      <p:boldItalic r:id="rId68"/>
    </p:embeddedFont>
    <p:embeddedFont>
      <p:font typeface="Oswald Medium"/>
      <p:regular r:id="rId69"/>
      <p:bold r:id="rId70"/>
    </p:embeddedFont>
    <p:embeddedFont>
      <p:font typeface="Lato"/>
      <p:regular r:id="rId71"/>
      <p:bold r:id="rId72"/>
      <p:italic r:id="rId73"/>
      <p:boldItalic r:id="rId74"/>
    </p:embeddedFont>
    <p:embeddedFont>
      <p:font typeface="Oswald"/>
      <p:regular r:id="rId75"/>
      <p:bold r:id="rId7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Lato-italic.fntdata"/><Relationship Id="rId72" Type="http://schemas.openxmlformats.org/officeDocument/2006/relationships/font" Target="fonts/Lato-bold.fntdata"/><Relationship Id="rId31" Type="http://schemas.openxmlformats.org/officeDocument/2006/relationships/slide" Target="slides/slide26.xml"/><Relationship Id="rId75" Type="http://schemas.openxmlformats.org/officeDocument/2006/relationships/font" Target="fonts/Oswald-regular.fntdata"/><Relationship Id="rId30" Type="http://schemas.openxmlformats.org/officeDocument/2006/relationships/slide" Target="slides/slide25.xml"/><Relationship Id="rId74" Type="http://schemas.openxmlformats.org/officeDocument/2006/relationships/font" Target="fonts/Lato-boldItalic.fntdata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76" Type="http://schemas.openxmlformats.org/officeDocument/2006/relationships/font" Target="fonts/Oswald-bold.fntdata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Lato-regular.fntdata"/><Relationship Id="rId70" Type="http://schemas.openxmlformats.org/officeDocument/2006/relationships/font" Target="fonts/OswaldMedium-bold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font" Target="fonts/Raleway-bold.fntdata"/><Relationship Id="rId21" Type="http://schemas.openxmlformats.org/officeDocument/2006/relationships/slide" Target="slides/slide16.xml"/><Relationship Id="rId65" Type="http://schemas.openxmlformats.org/officeDocument/2006/relationships/font" Target="fonts/Raleway-regular.fntdata"/><Relationship Id="rId24" Type="http://schemas.openxmlformats.org/officeDocument/2006/relationships/slide" Target="slides/slide19.xml"/><Relationship Id="rId68" Type="http://schemas.openxmlformats.org/officeDocument/2006/relationships/font" Target="fonts/Raleway-boldItalic.fntdata"/><Relationship Id="rId23" Type="http://schemas.openxmlformats.org/officeDocument/2006/relationships/slide" Target="slides/slide18.xml"/><Relationship Id="rId67" Type="http://schemas.openxmlformats.org/officeDocument/2006/relationships/font" Target="fonts/Raleway-italic.fnt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OswaldMedium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fc92e26d90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fc92e26d90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fc92e26d90_0_8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fc92e26d90_0_8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fca362e8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fca362e8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fca362e86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fca362e86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fca362e86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fca362e86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fca362e86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fca362e86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ca362e86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fca362e86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fca362e86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fca362e86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fc92e26d90_0_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fc92e26d90_0_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fca362e86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fca362e86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fc92e26d90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fc92e26d90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fca362e86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fca362e86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fca362e86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fca362e86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fc92e26d90_0_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fc92e26d90_0_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fca362e86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fca362e86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fca362e86f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fca362e86f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fca362e86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fca362e86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fca362e86f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fca362e86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fc92e26d90_0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fc92e26d90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fca362e86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fca362e86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fca362e86f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fca362e86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c92e26d90_0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fc92e26d90_0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fca362e86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fca362e86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fca362e86f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fca362e86f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fca362e86f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fca362e86f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fca362e86f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fca362e86f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fca362e86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fca362e86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fca362e86f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fca362e86f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fca362e86f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fca362e86f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fca362e86f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fca362e86f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fca362e86f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fca362e86f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fca362e86f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fca362e86f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fc92e26d90_0_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fc92e26d90_0_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fca362e86f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fca362e86f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fca362e86f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fca362e86f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fca362e86f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fca362e86f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fca362e86f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fca362e86f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fca70a7fd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fca70a7fd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0cb5936d7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0cb5936d7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0cb5936d7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0cb5936d7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0cb5936d7c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0cb5936d7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0cb5936d7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0cb5936d7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0cb5936d7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0cb5936d7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c92e26d90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fc92e26d90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0cb5936d7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0cb5936d7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0cb5936d7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0cb5936d7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0cb5936d7c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0cb5936d7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0cb5936d7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0cb5936d7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0cb5936d7c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0cb5936d7c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0cb5936d7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0cb5936d7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0cb5936d7c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0cb5936d7c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0cb5936d7c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0cb5936d7c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0cb5936d7c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0cb5936d7c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0cb5936d7c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0cb5936d7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fc92e26d90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fc92e26d90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fc92e26d90_0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fc92e26d90_0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c92e26d90_0_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c92e26d90_0_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fc92e26d90_0_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fc92e26d90_0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8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1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4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3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0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0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Oswald"/>
                <a:ea typeface="Oswald"/>
                <a:cs typeface="Oswald"/>
                <a:sym typeface="Oswald"/>
              </a:rPr>
              <a:t>KỂ CHUYỆN VỚI DỮ LIỆU</a:t>
            </a:r>
            <a:endParaRPr sz="5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Đối tượng mục tiêu, ý tưởng, chọn dữ liệu và chọn biểu đồ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How ?</a:t>
            </a:r>
            <a:endParaRPr sz="72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Xác định đối tượng</a:t>
            </a:r>
            <a:endParaRPr b="1" sz="6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Ai sẽ nghe bạn kể ?</a:t>
            </a:r>
            <a:endParaRPr b="1" sz="5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/>
        </p:nvSpPr>
        <p:spPr>
          <a:xfrm>
            <a:off x="1061700" y="86537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Quản lý cấp cao</a:t>
            </a:r>
            <a:endParaRPr sz="23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53" name="Google Shape;153;p25"/>
          <p:cNvSpPr txBox="1"/>
          <p:nvPr/>
        </p:nvSpPr>
        <p:spPr>
          <a:xfrm>
            <a:off x="3807150" y="2302350"/>
            <a:ext cx="1529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Khách hàng</a:t>
            </a:r>
            <a:endParaRPr sz="23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1061700" y="37393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Đồng nghiệp</a:t>
            </a:r>
            <a:endParaRPr sz="23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Mục tiêu của họ ?</a:t>
            </a:r>
            <a:endParaRPr b="1" sz="5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/>
        </p:nvSpPr>
        <p:spPr>
          <a:xfrm>
            <a:off x="1061700" y="865375"/>
            <a:ext cx="70206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Quản lý cấp cao:</a:t>
            </a:r>
            <a:endParaRPr sz="23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Tăng doanh thu, năng suất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65" name="Google Shape;165;p27"/>
          <p:cNvSpPr txBox="1"/>
          <p:nvPr/>
        </p:nvSpPr>
        <p:spPr>
          <a:xfrm>
            <a:off x="915450" y="2302350"/>
            <a:ext cx="73131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Khách hàng:</a:t>
            </a:r>
            <a:endParaRPr sz="23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Lợi ích gì, ảnh hưởng như thế nào, đáng tin không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1061700" y="3739325"/>
            <a:ext cx="70206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Đồng nghiệp:</a:t>
            </a:r>
            <a:endParaRPr sz="23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Tối ưu hóa công việc của họ như thế nào</a:t>
            </a:r>
            <a:endParaRPr sz="23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Mức độ hiểu biết ?</a:t>
            </a:r>
            <a:endParaRPr b="1" sz="5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=&gt; Thu hẹp </a:t>
            </a:r>
            <a:endParaRPr b="1" sz="5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đối tượng mục tiêu</a:t>
            </a:r>
            <a:endParaRPr b="1" sz="5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Lên ý tưởng</a:t>
            </a:r>
            <a:endParaRPr b="1" sz="6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AI LÀ 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ĐỐI TƯỢNG MỤC TIÊU ?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7" name="Google Shape;187;p31"/>
          <p:cNvSpPr txBox="1"/>
          <p:nvPr/>
        </p:nvSpPr>
        <p:spPr>
          <a:xfrm>
            <a:off x="1061700" y="9506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Liệt kê những nhóm đối tượng sẽ tiếp nhận dữ liệu ? 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88" name="Google Shape;188;p31"/>
          <p:cNvSpPr txBox="1"/>
          <p:nvPr/>
        </p:nvSpPr>
        <p:spPr>
          <a:xfrm>
            <a:off x="1061700" y="1721088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Nếu phải thu hẹp phạm vi về một đối tượng duy nhất, đó sẽ là ai ?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89" name="Google Shape;189;p31"/>
          <p:cNvSpPr txBox="1"/>
          <p:nvPr/>
        </p:nvSpPr>
        <p:spPr>
          <a:xfrm>
            <a:off x="1061700" y="2491500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Đối tượng đó quan tâm gì ? (Mục tiêu của đối tượng)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90" name="Google Shape;190;p31"/>
          <p:cNvSpPr txBox="1"/>
          <p:nvPr/>
        </p:nvSpPr>
        <p:spPr>
          <a:xfrm>
            <a:off x="1061700" y="3261900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Đối tượng mục tiêu của bạn cần phải làm gì ? (</a:t>
            </a: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Sau khi phân tích)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0787"/>
            <a:ext cx="9143999" cy="2943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ĐÂU LÀ 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NHỮNG ĐIỂM ĐÁNG LƯU Ý ?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6" name="Google Shape;196;p32"/>
          <p:cNvSpPr txBox="1"/>
          <p:nvPr/>
        </p:nvSpPr>
        <p:spPr>
          <a:xfrm>
            <a:off x="1061700" y="1200263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Đâu là những lợi ích nếu đối tượng mục tiêu hành động theo đúng mong muốn của bạn ?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97" name="Google Shape;197;p32"/>
          <p:cNvSpPr txBox="1"/>
          <p:nvPr/>
        </p:nvSpPr>
        <p:spPr>
          <a:xfrm>
            <a:off x="1061700" y="249152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Nếu không, rủi ro là gì ?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XÂY DỰNG 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Ý TƯỞNG LỚN ?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03" name="Google Shape;203;p33"/>
          <p:cNvSpPr txBox="1"/>
          <p:nvPr/>
        </p:nvSpPr>
        <p:spPr>
          <a:xfrm>
            <a:off x="1061700" y="119192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Làm rõ quan điểm của bạn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04" name="Google Shape;204;p33"/>
          <p:cNvSpPr txBox="1"/>
          <p:nvPr/>
        </p:nvSpPr>
        <p:spPr>
          <a:xfrm>
            <a:off x="1061700" y="2079150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Truyền đạt quan đáng lưu ý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1061700" y="29663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Một câu hoàn chỉnh (và duy nhất)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Chọn dữ liệu</a:t>
            </a:r>
            <a:endParaRPr b="1" sz="6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Xác định dữ liệu cần thiết</a:t>
            </a:r>
            <a:endParaRPr b="1" sz="5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(các trường cần thiết)</a:t>
            </a:r>
            <a:endParaRPr b="1" sz="5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38" y="152400"/>
            <a:ext cx="846772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7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Làm sạch và chuẩn hóa</a:t>
            </a:r>
            <a:endParaRPr b="1" sz="5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dữ liệu</a:t>
            </a:r>
            <a:endParaRPr b="1" sz="5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9"/>
          <p:cNvSpPr txBox="1"/>
          <p:nvPr/>
        </p:nvSpPr>
        <p:spPr>
          <a:xfrm>
            <a:off x="599400" y="2379300"/>
            <a:ext cx="794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Chọn biểu đồ</a:t>
            </a:r>
            <a:endParaRPr b="1" sz="6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0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LINE CHART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1" name="Google Shape;241;p40"/>
          <p:cNvSpPr txBox="1"/>
          <p:nvPr/>
        </p:nvSpPr>
        <p:spPr>
          <a:xfrm>
            <a:off x="1061700" y="1437700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Công dụng: Hiển thị xu hướng của một chuỗi dữ liệu qua thời gian.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42" name="Google Shape;242;p40"/>
          <p:cNvSpPr txBox="1"/>
          <p:nvPr/>
        </p:nvSpPr>
        <p:spPr>
          <a:xfrm>
            <a:off x="1061700" y="2966375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Dữ liệu: Dữ liệu liên tục (continuous), đặc biệt là theo thời gian (time series).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LINE CHART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48" name="Google Shape;24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000" y="709425"/>
            <a:ext cx="5729989" cy="41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/>
        </p:nvSpPr>
        <p:spPr>
          <a:xfrm>
            <a:off x="1806300" y="1486950"/>
            <a:ext cx="5531400" cy="21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What ?</a:t>
            </a:r>
            <a:endParaRPr sz="72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2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BAR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CHART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54" name="Google Shape;254;p42"/>
          <p:cNvSpPr txBox="1"/>
          <p:nvPr/>
        </p:nvSpPr>
        <p:spPr>
          <a:xfrm>
            <a:off x="1061700" y="1437700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Công dụng: Dùng để so sánh các giá trị giữa các danh mục hoặc nhóm khác nhau.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55" name="Google Shape;255;p42"/>
          <p:cNvSpPr txBox="1"/>
          <p:nvPr/>
        </p:nvSpPr>
        <p:spPr>
          <a:xfrm>
            <a:off x="1061700" y="2966375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Dữ liệu: Dữ liệu phân loại (categorical) hoặc dữ liệu rời rạc (discrete).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BAR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CHART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61" name="Google Shape;26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538" y="922775"/>
            <a:ext cx="7340934" cy="412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4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PIE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CHART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7" name="Google Shape;267;p44"/>
          <p:cNvSpPr txBox="1"/>
          <p:nvPr/>
        </p:nvSpPr>
        <p:spPr>
          <a:xfrm>
            <a:off x="1061700" y="1437700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Công dụng: Dùng để hiển thị tỉ lệ hoặc thành phần của tổng thể.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68" name="Google Shape;268;p44"/>
          <p:cNvSpPr txBox="1"/>
          <p:nvPr/>
        </p:nvSpPr>
        <p:spPr>
          <a:xfrm>
            <a:off x="1061700" y="2966375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Dữ liệu: Dữ liệu phân loại, thường dùng cho dữ liệu có tổng số bằng 100%.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PIE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CHART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74" name="Google Shape;27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50" y="953200"/>
            <a:ext cx="7810500" cy="39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SCATTER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PLOT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0" name="Google Shape;280;p46"/>
          <p:cNvSpPr txBox="1"/>
          <p:nvPr/>
        </p:nvSpPr>
        <p:spPr>
          <a:xfrm>
            <a:off x="1061700" y="1437700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Công dụng: Hiển thị giá trị và mối quan hệ giữa hai biến định lượng cho một tập dữ liệu.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81" name="Google Shape;281;p46"/>
          <p:cNvSpPr txBox="1"/>
          <p:nvPr/>
        </p:nvSpPr>
        <p:spPr>
          <a:xfrm>
            <a:off x="1061700" y="29663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Dữ liệu: Dữ liệu số (numerical) liên tục.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7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SCATTER PLOT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87" name="Google Shape;28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150" y="654650"/>
            <a:ext cx="5505701" cy="412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8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BOX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PLOT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3" name="Google Shape;293;p48"/>
          <p:cNvSpPr txBox="1"/>
          <p:nvPr/>
        </p:nvSpPr>
        <p:spPr>
          <a:xfrm>
            <a:off x="1061700" y="1437700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Công dụng: Hiển thị sự phân bố dữ liệu và các giá trị ngoại lệ, tóm tắt dữ liệu với 5 giá trị chính (min, max, median, Q1, Q3).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94" name="Google Shape;294;p48"/>
          <p:cNvSpPr txBox="1"/>
          <p:nvPr/>
        </p:nvSpPr>
        <p:spPr>
          <a:xfrm>
            <a:off x="1061700" y="29663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Dữ liệu: Dữ liệu số.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9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BOX PLOT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00" name="Google Shape;30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125" y="995875"/>
            <a:ext cx="3333750" cy="34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0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HEATMAP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6" name="Google Shape;306;p50"/>
          <p:cNvSpPr txBox="1"/>
          <p:nvPr/>
        </p:nvSpPr>
        <p:spPr>
          <a:xfrm>
            <a:off x="1061700" y="1437700"/>
            <a:ext cx="7020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Công dụng: Thường dùng để hiển thị dữ liệu với mật độ lớn hoặc mối quan hệ giữa hai biến, với các màu sắc khác nhau thể hiện giá trị của các ô dữ liệu.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07" name="Google Shape;307;p50"/>
          <p:cNvSpPr txBox="1"/>
          <p:nvPr/>
        </p:nvSpPr>
        <p:spPr>
          <a:xfrm>
            <a:off x="1061700" y="29663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Dữ liệu: Dữ liệu số.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1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HEATMAP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13" name="Google Shape;31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828675"/>
            <a:ext cx="8096250" cy="348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0787"/>
            <a:ext cx="9143999" cy="294378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/>
          <p:nvPr/>
        </p:nvSpPr>
        <p:spPr>
          <a:xfrm>
            <a:off x="689625" y="1050775"/>
            <a:ext cx="819000" cy="29439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2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HEATMAP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19" name="Google Shape;31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7363" y="837450"/>
            <a:ext cx="4129275" cy="41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3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HEATMAP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25" name="Google Shape;32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9425" y="910575"/>
            <a:ext cx="6545157" cy="41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4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WATERFALL CHART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31" name="Google Shape;331;p54"/>
          <p:cNvSpPr txBox="1"/>
          <p:nvPr/>
        </p:nvSpPr>
        <p:spPr>
          <a:xfrm>
            <a:off x="1061700" y="1437700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Công dụng: Thể hiện cách một giá trị ban đầu thay đổi qua các yếu tố khác nhau.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32" name="Google Shape;332;p54"/>
          <p:cNvSpPr txBox="1"/>
          <p:nvPr/>
        </p:nvSpPr>
        <p:spPr>
          <a:xfrm>
            <a:off x="1061700" y="29663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Dữ liệu: D</a:t>
            </a: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ữ liệu theo giai đoạn</a:t>
            </a: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5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WATERFALL CHART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38" name="Google Shape;33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950" y="1239675"/>
            <a:ext cx="5372100" cy="3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0787"/>
            <a:ext cx="9143999" cy="2943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7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AI LÀ 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ĐỐI TƯỢNG MỤC TIÊU ?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9" name="Google Shape;349;p57"/>
          <p:cNvSpPr txBox="1"/>
          <p:nvPr/>
        </p:nvSpPr>
        <p:spPr>
          <a:xfrm>
            <a:off x="1061700" y="950675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Các nhà lãnh đạo, cơ quan chính phủ, và các nhà hoạch định chính sách.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50" name="Google Shape;350;p57"/>
          <p:cNvSpPr txBox="1"/>
          <p:nvPr/>
        </p:nvSpPr>
        <p:spPr>
          <a:xfrm>
            <a:off x="1061700" y="1992313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Các nhà hoạch định chính sách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51" name="Google Shape;351;p57"/>
          <p:cNvSpPr txBox="1"/>
          <p:nvPr/>
        </p:nvSpPr>
        <p:spPr>
          <a:xfrm>
            <a:off x="1061700" y="2726175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Hiểu rõ tác động của AI đối với việc làm và xã hội. Phát triển chính sách bảo vệ lao động bị ảnh hưởng bởi tự động hóa.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52" name="Google Shape;352;p57"/>
          <p:cNvSpPr txBox="1"/>
          <p:nvPr/>
        </p:nvSpPr>
        <p:spPr>
          <a:xfrm>
            <a:off x="1061700" y="376782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Khá cơ bản.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8"/>
          <p:cNvSpPr txBox="1"/>
          <p:nvPr/>
        </p:nvSpPr>
        <p:spPr>
          <a:xfrm>
            <a:off x="1147900" y="41187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CHỌN DỮ LIỆU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58" name="Google Shape;358;p58"/>
          <p:cNvSpPr txBox="1"/>
          <p:nvPr/>
        </p:nvSpPr>
        <p:spPr>
          <a:xfrm>
            <a:off x="1061700" y="9506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Estimated Jobs Eliminated by AI (millions)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59" name="Google Shape;359;p58"/>
          <p:cNvSpPr txBox="1"/>
          <p:nvPr/>
        </p:nvSpPr>
        <p:spPr>
          <a:xfrm>
            <a:off x="1061700" y="1684513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latin typeface="Oswald Medium"/>
                <a:ea typeface="Oswald Medium"/>
                <a:cs typeface="Oswald Medium"/>
                <a:sym typeface="Oswald Medium"/>
              </a:rPr>
              <a:t>Estimated New Jobs Created by AI (millions)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60" name="Google Shape;360;p58"/>
          <p:cNvSpPr txBox="1"/>
          <p:nvPr/>
        </p:nvSpPr>
        <p:spPr>
          <a:xfrm>
            <a:off x="1147900" y="2418375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latin typeface="Oswald Medium"/>
                <a:ea typeface="Oswald Medium"/>
                <a:cs typeface="Oswald Medium"/>
                <a:sym typeface="Oswald Medium"/>
              </a:rPr>
              <a:t>Jobs at High Risk of Automation (Transportation, Retail, Manufacturing)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61" name="Google Shape;361;p58"/>
          <p:cNvSpPr txBox="1"/>
          <p:nvPr/>
        </p:nvSpPr>
        <p:spPr>
          <a:xfrm>
            <a:off x="1061700" y="346002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latin typeface="Oswald Medium"/>
                <a:ea typeface="Oswald Medium"/>
                <a:cs typeface="Oswald Medium"/>
                <a:sym typeface="Oswald Medium"/>
              </a:rPr>
              <a:t>Net Job Loss in the US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62" name="Google Shape;362;p58"/>
          <p:cNvSpPr txBox="1"/>
          <p:nvPr/>
        </p:nvSpPr>
        <p:spPr>
          <a:xfrm>
            <a:off x="1061700" y="41938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latin typeface="Oswald Medium"/>
                <a:ea typeface="Oswald Medium"/>
                <a:cs typeface="Oswald Medium"/>
                <a:sym typeface="Oswald Medium"/>
              </a:rPr>
              <a:t>AI Adoption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16513"/>
            <a:ext cx="8839200" cy="3710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4825"/>
            <a:ext cx="8839200" cy="377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4825"/>
            <a:ext cx="8839200" cy="377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0787"/>
            <a:ext cx="9143999" cy="294378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/>
          <p:nvPr/>
        </p:nvSpPr>
        <p:spPr>
          <a:xfrm>
            <a:off x="1307400" y="1050725"/>
            <a:ext cx="847800" cy="29439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2625" y="152400"/>
            <a:ext cx="473876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KẾT LUẬN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88" name="Google Shape;388;p63"/>
          <p:cNvSpPr txBox="1"/>
          <p:nvPr/>
        </p:nvSpPr>
        <p:spPr>
          <a:xfrm>
            <a:off x="1061700" y="950675"/>
            <a:ext cx="70206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75000"/>
              </a:lnSpc>
              <a:spcBef>
                <a:spcPts val="1200"/>
              </a:spcBef>
              <a:spcAft>
                <a:spcPts val="0"/>
              </a:spcAft>
              <a:buClr>
                <a:srgbClr val="1F1F1F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rgbClr val="1F1F1F"/>
                </a:solidFill>
                <a:latin typeface="Oswald Medium"/>
                <a:ea typeface="Oswald Medium"/>
                <a:cs typeface="Oswald Medium"/>
                <a:sym typeface="Oswald Medium"/>
              </a:rPr>
              <a:t>Tăng cường các chương trình đào tạo kỹ năng mới cho người lao động.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89" name="Google Shape;389;p63"/>
          <p:cNvSpPr txBox="1"/>
          <p:nvPr/>
        </p:nvSpPr>
        <p:spPr>
          <a:xfrm>
            <a:off x="1133550" y="2223313"/>
            <a:ext cx="70206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7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rgbClr val="1F1F1F"/>
                </a:solidFill>
                <a:latin typeface="Oswald Medium"/>
                <a:ea typeface="Oswald Medium"/>
                <a:cs typeface="Oswald Medium"/>
                <a:sym typeface="Oswald Medium"/>
              </a:rPr>
              <a:t>Đưa ra các chính sách để khuyến khích việc áp dụng AI có trách nhiệm.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4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AI LÀ </a:t>
            </a:r>
            <a:r>
              <a:rPr b="1" lang="en" sz="23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ĐỐI TƯỢNG MỤC TIÊU ?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95" name="Google Shape;395;p64"/>
          <p:cNvSpPr txBox="1"/>
          <p:nvPr/>
        </p:nvSpPr>
        <p:spPr>
          <a:xfrm>
            <a:off x="1061700" y="9506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Doanh nhân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96" name="Google Shape;396;p64"/>
          <p:cNvSpPr txBox="1"/>
          <p:nvPr/>
        </p:nvSpPr>
        <p:spPr>
          <a:xfrm>
            <a:off x="1061700" y="1992313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Giám đốc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97" name="Google Shape;397;p64"/>
          <p:cNvSpPr txBox="1"/>
          <p:nvPr/>
        </p:nvSpPr>
        <p:spPr>
          <a:xfrm>
            <a:off x="1061700" y="2726175"/>
            <a:ext cx="702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Hiểu rõ tác động của AI đối vớ</a:t>
            </a: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i việc vận hành công ty hoặc phòng ban, áp dụng như thế nào cho phù hợp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398" name="Google Shape;398;p64"/>
          <p:cNvSpPr txBox="1"/>
          <p:nvPr/>
        </p:nvSpPr>
        <p:spPr>
          <a:xfrm>
            <a:off x="1061700" y="376782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Khá cao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5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CHỌN DỮ LIỆU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4" name="Google Shape;404;p65"/>
          <p:cNvSpPr txBox="1"/>
          <p:nvPr/>
        </p:nvSpPr>
        <p:spPr>
          <a:xfrm>
            <a:off x="1061700" y="70942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AI Software Revenue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5" name="Google Shape;405;p65"/>
          <p:cNvSpPr txBox="1"/>
          <p:nvPr/>
        </p:nvSpPr>
        <p:spPr>
          <a:xfrm>
            <a:off x="1061700" y="1333250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latin typeface="Oswald Medium"/>
                <a:ea typeface="Oswald Medium"/>
                <a:cs typeface="Oswald Medium"/>
                <a:sym typeface="Oswald Medium"/>
              </a:rPr>
              <a:t>Global AI Market Value Growth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6" name="Google Shape;406;p65"/>
          <p:cNvSpPr txBox="1"/>
          <p:nvPr/>
        </p:nvSpPr>
        <p:spPr>
          <a:xfrm>
            <a:off x="1061700" y="1955663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latin typeface="Oswald Medium"/>
                <a:ea typeface="Oswald Medium"/>
                <a:cs typeface="Oswald Medium"/>
                <a:sym typeface="Oswald Medium"/>
              </a:rPr>
              <a:t>Organizations Believing AI Provides Competitive Edge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7" name="Google Shape;407;p65"/>
          <p:cNvSpPr txBox="1"/>
          <p:nvPr/>
        </p:nvSpPr>
        <p:spPr>
          <a:xfrm>
            <a:off x="1061700" y="25780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latin typeface="Oswald Medium"/>
                <a:ea typeface="Oswald Medium"/>
                <a:cs typeface="Oswald Medium"/>
                <a:sym typeface="Oswald Medium"/>
              </a:rPr>
              <a:t>Companies Prioritizing AI in	 Strategy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8" name="Google Shape;408;p65"/>
          <p:cNvSpPr txBox="1"/>
          <p:nvPr/>
        </p:nvSpPr>
        <p:spPr>
          <a:xfrm>
            <a:off x="1061700" y="38200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latin typeface="Oswald Medium"/>
                <a:ea typeface="Oswald Medium"/>
                <a:cs typeface="Oswald Medium"/>
                <a:sym typeface="Oswald Medium"/>
              </a:rPr>
              <a:t>Estimated Revenue Increase from AI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9" name="Google Shape;409;p65"/>
          <p:cNvSpPr txBox="1"/>
          <p:nvPr/>
        </p:nvSpPr>
        <p:spPr>
          <a:xfrm>
            <a:off x="1061700" y="31990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latin typeface="Oswald Medium"/>
                <a:ea typeface="Oswald Medium"/>
                <a:cs typeface="Oswald Medium"/>
                <a:sym typeface="Oswald Medium"/>
              </a:rPr>
              <a:t>Expected Increase in Employee Productivity Due to AI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4825"/>
            <a:ext cx="8839200" cy="377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4825"/>
            <a:ext cx="8839200" cy="377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Google Shape;42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4825"/>
            <a:ext cx="8839200" cy="377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4825"/>
            <a:ext cx="8839200" cy="377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4825"/>
            <a:ext cx="8839200" cy="377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1"/>
          <p:cNvSpPr txBox="1"/>
          <p:nvPr/>
        </p:nvSpPr>
        <p:spPr>
          <a:xfrm>
            <a:off x="1061700" y="170625"/>
            <a:ext cx="702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Oswald Medium"/>
                <a:ea typeface="Oswald Medium"/>
                <a:cs typeface="Oswald Medium"/>
                <a:sym typeface="Oswald Medium"/>
              </a:rPr>
              <a:t>KẾT LUẬN</a:t>
            </a:r>
            <a:endParaRPr b="1" sz="23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40" name="Google Shape;440;p71"/>
          <p:cNvSpPr txBox="1"/>
          <p:nvPr/>
        </p:nvSpPr>
        <p:spPr>
          <a:xfrm>
            <a:off x="1061700" y="950675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75000"/>
              </a:lnSpc>
              <a:spcBef>
                <a:spcPts val="1200"/>
              </a:spcBef>
              <a:spcAft>
                <a:spcPts val="0"/>
              </a:spcAft>
              <a:buClr>
                <a:srgbClr val="1F1F1F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rgbClr val="1F1F1F"/>
                </a:solidFill>
                <a:latin typeface="Oswald Medium"/>
                <a:ea typeface="Oswald Medium"/>
                <a:cs typeface="Oswald Medium"/>
                <a:sym typeface="Oswald Medium"/>
              </a:rPr>
              <a:t>Đưa ra các quyết sách về tăng cường đầu tư AI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41" name="Google Shape;441;p71"/>
          <p:cNvSpPr txBox="1"/>
          <p:nvPr/>
        </p:nvSpPr>
        <p:spPr>
          <a:xfrm>
            <a:off x="1133550" y="2223313"/>
            <a:ext cx="702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7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swald Medium"/>
              <a:buChar char="-"/>
            </a:pPr>
            <a:r>
              <a:rPr lang="en" sz="2000">
                <a:solidFill>
                  <a:srgbClr val="1F1F1F"/>
                </a:solidFill>
                <a:latin typeface="Oswald Medium"/>
                <a:ea typeface="Oswald Medium"/>
                <a:cs typeface="Oswald Medium"/>
                <a:sym typeface="Oswald Medium"/>
              </a:rPr>
              <a:t>Đẩy mạnh tích hợp AI vào tổ chức để duy trì sự cạnh tranh</a:t>
            </a:r>
            <a:endParaRPr sz="2000">
              <a:solidFill>
                <a:schemeClr val="dk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0787"/>
            <a:ext cx="9143999" cy="294378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/>
          <p:nvPr/>
        </p:nvSpPr>
        <p:spPr>
          <a:xfrm>
            <a:off x="2011425" y="1050725"/>
            <a:ext cx="847800" cy="29439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0787"/>
            <a:ext cx="9143999" cy="2943788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/>
          <p:nvPr/>
        </p:nvSpPr>
        <p:spPr>
          <a:xfrm>
            <a:off x="7384775" y="1050725"/>
            <a:ext cx="991500" cy="29439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96776"/>
            <a:ext cx="9144001" cy="274994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/>
          <p:nvPr/>
        </p:nvSpPr>
        <p:spPr>
          <a:xfrm>
            <a:off x="2341850" y="1196700"/>
            <a:ext cx="991500" cy="2750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/>
        </p:nvSpPr>
        <p:spPr>
          <a:xfrm>
            <a:off x="994500" y="2379300"/>
            <a:ext cx="7155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When</a:t>
            </a:r>
            <a:r>
              <a:rPr b="1" lang="en" sz="72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 ?</a:t>
            </a:r>
            <a:endParaRPr b="1" sz="72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